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0" r:id="rId2"/>
  </p:sldMasterIdLst>
  <p:notesMasterIdLst>
    <p:notesMasterId r:id="rId10"/>
  </p:notesMasterIdLst>
  <p:sldIdLst>
    <p:sldId id="283" r:id="rId3"/>
    <p:sldId id="304" r:id="rId4"/>
    <p:sldId id="289" r:id="rId5"/>
    <p:sldId id="331" r:id="rId6"/>
    <p:sldId id="332" r:id="rId7"/>
    <p:sldId id="333" r:id="rId8"/>
    <p:sldId id="335" r:id="rId9"/>
  </p:sldIdLst>
  <p:sldSz cx="9144000" cy="5143500" type="screen16x9"/>
  <p:notesSz cx="6858000" cy="9144000"/>
  <p:custDataLst>
    <p:tags r:id="rId11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8BEF"/>
    <a:srgbClr val="0969AB"/>
    <a:srgbClr val="087FC8"/>
    <a:srgbClr val="3487EC"/>
    <a:srgbClr val="0E7AD4"/>
    <a:srgbClr val="8FCA5E"/>
    <a:srgbClr val="568D11"/>
    <a:srgbClr val="6DAD39"/>
    <a:srgbClr val="FEFA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226" autoAdjust="0"/>
  </p:normalViewPr>
  <p:slideViewPr>
    <p:cSldViewPr snapToGrid="0">
      <p:cViewPr varScale="1">
        <p:scale>
          <a:sx n="90" d="100"/>
          <a:sy n="90" d="100"/>
        </p:scale>
        <p:origin x="798" y="72"/>
      </p:cViewPr>
      <p:guideLst>
        <p:guide orient="horz" pos="1620"/>
        <p:guide pos="28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74C15-6F80-48F8-B693-512644535BF1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9EDCF0-DFCB-4AF8-B907-8A1E92260E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EDCF0-DFCB-4AF8-B907-8A1E92260E3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2034AA1-B428-41E0-B535-BC735A647CCF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EFB799D-BE67-4BE2-9F59-C4A12D5D24B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2034AA1-B428-41E0-B535-BC735A647CCF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EFB799D-BE67-4BE2-9F59-C4A12D5D24B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2034AA1-B428-41E0-B535-BC735A647CCF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EFB799D-BE67-4BE2-9F59-C4A12D5D24B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2034AA1-B428-41E0-B535-BC735A647CCF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EFB799D-BE67-4BE2-9F59-C4A12D5D24B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2034AA1-B428-41E0-B535-BC735A647CCF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EFB799D-BE67-4BE2-9F59-C4A12D5D24B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2034AA1-B428-41E0-B535-BC735A647CCF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EFB799D-BE67-4BE2-9F59-C4A12D5D24B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2034AA1-B428-41E0-B535-BC735A647CCF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EFB799D-BE67-4BE2-9F59-C4A12D5D24B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 userDrawn="1"/>
        </p:nvSpPr>
        <p:spPr>
          <a:xfrm>
            <a:off x="-307737" y="279581"/>
            <a:ext cx="490794" cy="224054"/>
          </a:xfrm>
          <a:prstGeom prst="roundRect">
            <a:avLst>
              <a:gd name="adj" fmla="val 50000"/>
            </a:avLst>
          </a:prstGeom>
          <a:solidFill>
            <a:srgbClr val="F23B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5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250032" y="297937"/>
            <a:ext cx="8178929" cy="33337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Rounded Rectangle 9"/>
          <p:cNvSpPr/>
          <p:nvPr userDrawn="1"/>
        </p:nvSpPr>
        <p:spPr>
          <a:xfrm>
            <a:off x="8603673" y="279581"/>
            <a:ext cx="323309" cy="224054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5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3673" y="245596"/>
            <a:ext cx="323309" cy="29181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75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FCEE2C88-6C8F-484D-AF69-578F576B1F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250032" y="592825"/>
            <a:ext cx="8178929" cy="21073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75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endParaRPr lang="id-ID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1" cy="60007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9" name="圆角矩形 8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10" name="TextBox 15"/>
            <p:cNvSpPr txBox="1">
              <a:spLocks noChangeArrowheads="1"/>
            </p:cNvSpPr>
            <p:nvPr/>
          </p:nvSpPr>
          <p:spPr bwMode="auto">
            <a:xfrm>
              <a:off x="1691214" y="1281176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94" y="3943"/>
            <a:ext cx="1448502" cy="612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0" y="1049274"/>
            <a:ext cx="9144000" cy="2359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id-ID"/>
          </a:p>
        </p:txBody>
      </p:sp>
      <p:sp>
        <p:nvSpPr>
          <p:cNvPr id="14" name="Rounded Rectangle 13"/>
          <p:cNvSpPr/>
          <p:nvPr userDrawn="1"/>
        </p:nvSpPr>
        <p:spPr>
          <a:xfrm>
            <a:off x="8603673" y="279581"/>
            <a:ext cx="323309" cy="224054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5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250032" y="297937"/>
            <a:ext cx="8178929" cy="33337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50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3673" y="245596"/>
            <a:ext cx="323309" cy="29181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75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FCEE2C88-6C8F-484D-AF69-578F576B1F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250032" y="592825"/>
            <a:ext cx="8178929" cy="21073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75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9" name="Rounded Rectangle 8"/>
          <p:cNvSpPr/>
          <p:nvPr userDrawn="1"/>
        </p:nvSpPr>
        <p:spPr>
          <a:xfrm>
            <a:off x="-307737" y="279581"/>
            <a:ext cx="490794" cy="224054"/>
          </a:xfrm>
          <a:prstGeom prst="roundRect">
            <a:avLst>
              <a:gd name="adj" fmla="val 50000"/>
            </a:avLst>
          </a:prstGeom>
          <a:solidFill>
            <a:srgbClr val="F23B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015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34E4-E626-44F9-A009-32BCC0529E19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A92A-2A80-4E55-8588-3B13148126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34E4-E626-44F9-A009-32BCC0529E19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A92A-2A80-4E55-8588-3B13148126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34E4-E626-44F9-A009-32BCC0529E19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A92A-2A80-4E55-8588-3B13148126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34E4-E626-44F9-A009-32BCC0529E19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A92A-2A80-4E55-8588-3B13148126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34E4-E626-44F9-A009-32BCC0529E19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A92A-2A80-4E55-8588-3B13148126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34E4-E626-44F9-A009-32BCC0529E19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A92A-2A80-4E55-8588-3B13148126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34E4-E626-44F9-A009-32BCC0529E19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A92A-2A80-4E55-8588-3B13148126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1" cy="60007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1" name="矩形 20"/>
          <p:cNvSpPr/>
          <p:nvPr userDrawn="1"/>
        </p:nvSpPr>
        <p:spPr>
          <a:xfrm>
            <a:off x="1921185" y="-1588"/>
            <a:ext cx="1412362" cy="600075"/>
          </a:xfrm>
          <a:prstGeom prst="rect">
            <a:avLst/>
          </a:prstGeom>
          <a:solidFill>
            <a:srgbClr val="6DAD39"/>
          </a:solidFill>
          <a:ln>
            <a:solidFill>
              <a:srgbClr val="6DAD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9" name="圆角矩形 8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10" name="TextBox 15"/>
            <p:cNvSpPr txBox="1">
              <a:spLocks noChangeArrowheads="1"/>
            </p:cNvSpPr>
            <p:nvPr/>
          </p:nvSpPr>
          <p:spPr bwMode="auto">
            <a:xfrm>
              <a:off x="1691214" y="1281176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extBox 16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1979928" y="141128"/>
            <a:ext cx="125174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bg1"/>
                </a:solidFill>
                <a:effectLst/>
                <a:latin typeface="+mn-ea"/>
                <a:ea typeface="+mn-ea"/>
              </a:rPr>
              <a:t>选题背景及意义</a:t>
            </a:r>
          </a:p>
        </p:txBody>
      </p:sp>
      <p:sp>
        <p:nvSpPr>
          <p:cNvPr id="12" name="TextBox 17">
            <a:hlinkClick r:id="" action="ppaction://hlinkshowjump?jump=nextslide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3333547" y="141128"/>
            <a:ext cx="133223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论文综述</a:t>
            </a:r>
          </a:p>
        </p:txBody>
      </p:sp>
      <p:sp>
        <p:nvSpPr>
          <p:cNvPr id="13" name="TextBox 18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4767656" y="141128"/>
            <a:ext cx="134364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关键技术与难点</a:t>
            </a:r>
          </a:p>
        </p:txBody>
      </p:sp>
      <p:sp>
        <p:nvSpPr>
          <p:cNvPr id="14" name="TextBox 19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6213175" y="141128"/>
            <a:ext cx="1427063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研究成果与应用</a:t>
            </a:r>
          </a:p>
        </p:txBody>
      </p:sp>
      <p:sp>
        <p:nvSpPr>
          <p:cNvPr id="15" name="TextBox 20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7742113" y="141128"/>
            <a:ext cx="1173162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论文总结</a:t>
            </a:r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94" y="3943"/>
            <a:ext cx="1448502" cy="612000"/>
          </a:xfrm>
          <a:prstGeom prst="rect">
            <a:avLst/>
          </a:prstGeom>
        </p:spPr>
      </p:pic>
      <p:cxnSp>
        <p:nvCxnSpPr>
          <p:cNvPr id="25" name="直接连接符 24"/>
          <p:cNvCxnSpPr/>
          <p:nvPr userDrawn="1"/>
        </p:nvCxnSpPr>
        <p:spPr>
          <a:xfrm>
            <a:off x="4598055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 userDrawn="1"/>
        </p:nvCxnSpPr>
        <p:spPr>
          <a:xfrm>
            <a:off x="6193922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 userDrawn="1"/>
        </p:nvCxnSpPr>
        <p:spPr>
          <a:xfrm>
            <a:off x="7724705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/>
        </p:nvCxnSpPr>
        <p:spPr>
          <a:xfrm>
            <a:off x="8914948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34E4-E626-44F9-A009-32BCC0529E19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A92A-2A80-4E55-8588-3B13148126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34E4-E626-44F9-A009-32BCC0529E19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A92A-2A80-4E55-8588-3B13148126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34E4-E626-44F9-A009-32BCC0529E19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A92A-2A80-4E55-8588-3B13148126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1" cy="60007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3344420" y="-2666"/>
            <a:ext cx="1412362" cy="600075"/>
          </a:xfrm>
          <a:prstGeom prst="rect">
            <a:avLst/>
          </a:prstGeom>
          <a:solidFill>
            <a:srgbClr val="6DAD39"/>
          </a:solidFill>
          <a:ln>
            <a:solidFill>
              <a:srgbClr val="6DAD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9" name="圆角矩形 8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10" name="TextBox 15"/>
            <p:cNvSpPr txBox="1">
              <a:spLocks noChangeArrowheads="1"/>
            </p:cNvSpPr>
            <p:nvPr/>
          </p:nvSpPr>
          <p:spPr bwMode="auto">
            <a:xfrm>
              <a:off x="1691214" y="1281176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extBox 16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1979928" y="141128"/>
            <a:ext cx="125174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effectLst/>
                <a:latin typeface="+mn-ea"/>
                <a:ea typeface="+mn-ea"/>
              </a:rPr>
              <a:t>选题背景及意义</a:t>
            </a:r>
          </a:p>
        </p:txBody>
      </p:sp>
      <p:sp>
        <p:nvSpPr>
          <p:cNvPr id="12" name="TextBox 17">
            <a:hlinkClick r:id="" action="ppaction://hlinkshowjump?jump=nextslide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3333547" y="141128"/>
            <a:ext cx="133223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/>
                </a:solidFill>
                <a:latin typeface="+mn-ea"/>
                <a:ea typeface="+mn-ea"/>
              </a:rPr>
              <a:t>论文综述</a:t>
            </a:r>
          </a:p>
        </p:txBody>
      </p:sp>
      <p:sp>
        <p:nvSpPr>
          <p:cNvPr id="13" name="TextBox 18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4767656" y="141128"/>
            <a:ext cx="134364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关键技术与难点</a:t>
            </a:r>
          </a:p>
        </p:txBody>
      </p:sp>
      <p:sp>
        <p:nvSpPr>
          <p:cNvPr id="14" name="TextBox 19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6213175" y="141128"/>
            <a:ext cx="1427063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研究成果与应用</a:t>
            </a:r>
          </a:p>
        </p:txBody>
      </p:sp>
      <p:sp>
        <p:nvSpPr>
          <p:cNvPr id="15" name="TextBox 20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7742113" y="141128"/>
            <a:ext cx="1173162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论文总结</a:t>
            </a:r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94" y="3943"/>
            <a:ext cx="1448502" cy="612000"/>
          </a:xfrm>
          <a:prstGeom prst="rect">
            <a:avLst/>
          </a:prstGeom>
        </p:spPr>
      </p:pic>
      <p:cxnSp>
        <p:nvCxnSpPr>
          <p:cNvPr id="19" name="直接连接符 18"/>
          <p:cNvCxnSpPr/>
          <p:nvPr userDrawn="1"/>
        </p:nvCxnSpPr>
        <p:spPr>
          <a:xfrm>
            <a:off x="6193922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7724705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 userDrawn="1"/>
        </p:nvCxnSpPr>
        <p:spPr>
          <a:xfrm>
            <a:off x="8914948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1" cy="60007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4686816" y="-5076"/>
            <a:ext cx="1464124" cy="602741"/>
          </a:xfrm>
          <a:prstGeom prst="rect">
            <a:avLst/>
          </a:prstGeom>
          <a:solidFill>
            <a:srgbClr val="6DA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9" name="圆角矩形 8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10" name="TextBox 15"/>
            <p:cNvSpPr txBox="1">
              <a:spLocks noChangeArrowheads="1"/>
            </p:cNvSpPr>
            <p:nvPr/>
          </p:nvSpPr>
          <p:spPr bwMode="auto">
            <a:xfrm>
              <a:off x="1691214" y="1281176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extBox 16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1979928" y="141128"/>
            <a:ext cx="125174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effectLst/>
                <a:latin typeface="+mn-ea"/>
                <a:ea typeface="+mn-ea"/>
              </a:rPr>
              <a:t>选题背景及意义</a:t>
            </a:r>
          </a:p>
        </p:txBody>
      </p:sp>
      <p:sp>
        <p:nvSpPr>
          <p:cNvPr id="12" name="TextBox 17">
            <a:hlinkClick r:id="" action="ppaction://hlinkshowjump?jump=nextslide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3333547" y="141128"/>
            <a:ext cx="133223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论文综述</a:t>
            </a:r>
          </a:p>
        </p:txBody>
      </p:sp>
      <p:sp>
        <p:nvSpPr>
          <p:cNvPr id="13" name="TextBox 18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4767656" y="141128"/>
            <a:ext cx="134364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/>
                </a:solidFill>
                <a:latin typeface="+mn-ea"/>
                <a:ea typeface="+mn-ea"/>
              </a:rPr>
              <a:t>关键技术与难点</a:t>
            </a:r>
          </a:p>
        </p:txBody>
      </p:sp>
      <p:sp>
        <p:nvSpPr>
          <p:cNvPr id="14" name="TextBox 19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6213175" y="141128"/>
            <a:ext cx="1427063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研究成果与应用</a:t>
            </a:r>
          </a:p>
        </p:txBody>
      </p:sp>
      <p:sp>
        <p:nvSpPr>
          <p:cNvPr id="15" name="TextBox 20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7742113" y="141128"/>
            <a:ext cx="1173162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论文总结</a:t>
            </a:r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94" y="3943"/>
            <a:ext cx="1448502" cy="612000"/>
          </a:xfrm>
          <a:prstGeom prst="rect">
            <a:avLst/>
          </a:prstGeom>
        </p:spPr>
      </p:pic>
      <p:cxnSp>
        <p:nvCxnSpPr>
          <p:cNvPr id="23" name="直接连接符 22"/>
          <p:cNvCxnSpPr/>
          <p:nvPr userDrawn="1"/>
        </p:nvCxnSpPr>
        <p:spPr>
          <a:xfrm>
            <a:off x="3327369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 userDrawn="1"/>
        </p:nvCxnSpPr>
        <p:spPr>
          <a:xfrm>
            <a:off x="7724705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 userDrawn="1"/>
        </p:nvCxnSpPr>
        <p:spPr>
          <a:xfrm>
            <a:off x="8914948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1" cy="60007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1" name="矩形 20"/>
          <p:cNvSpPr/>
          <p:nvPr userDrawn="1"/>
        </p:nvSpPr>
        <p:spPr>
          <a:xfrm>
            <a:off x="6169705" y="-5075"/>
            <a:ext cx="1464124" cy="602741"/>
          </a:xfrm>
          <a:prstGeom prst="rect">
            <a:avLst/>
          </a:prstGeom>
          <a:solidFill>
            <a:srgbClr val="6DA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9" name="圆角矩形 8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10" name="TextBox 15"/>
            <p:cNvSpPr txBox="1">
              <a:spLocks noChangeArrowheads="1"/>
            </p:cNvSpPr>
            <p:nvPr/>
          </p:nvSpPr>
          <p:spPr bwMode="auto">
            <a:xfrm>
              <a:off x="1691214" y="1281176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extBox 16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1979928" y="141128"/>
            <a:ext cx="125174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effectLst/>
                <a:latin typeface="+mn-ea"/>
                <a:ea typeface="+mn-ea"/>
              </a:rPr>
              <a:t>选题背景及意义</a:t>
            </a:r>
          </a:p>
        </p:txBody>
      </p:sp>
      <p:sp>
        <p:nvSpPr>
          <p:cNvPr id="12" name="TextBox 17">
            <a:hlinkClick r:id="" action="ppaction://hlinkshowjump?jump=nextslide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3333547" y="141128"/>
            <a:ext cx="133223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论文综述</a:t>
            </a:r>
          </a:p>
        </p:txBody>
      </p:sp>
      <p:sp>
        <p:nvSpPr>
          <p:cNvPr id="13" name="TextBox 18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4767656" y="141128"/>
            <a:ext cx="134364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关键技术与难点</a:t>
            </a:r>
          </a:p>
        </p:txBody>
      </p:sp>
      <p:sp>
        <p:nvSpPr>
          <p:cNvPr id="14" name="TextBox 19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6213175" y="141128"/>
            <a:ext cx="1427063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/>
                </a:solidFill>
                <a:latin typeface="+mn-ea"/>
                <a:ea typeface="+mn-ea"/>
              </a:rPr>
              <a:t>研究成果与应用</a:t>
            </a:r>
          </a:p>
        </p:txBody>
      </p:sp>
      <p:sp>
        <p:nvSpPr>
          <p:cNvPr id="15" name="TextBox 20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7742113" y="141128"/>
            <a:ext cx="1173162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论文总结</a:t>
            </a:r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94" y="3943"/>
            <a:ext cx="1448502" cy="612000"/>
          </a:xfrm>
          <a:prstGeom prst="rect">
            <a:avLst/>
          </a:prstGeom>
        </p:spPr>
      </p:pic>
      <p:cxnSp>
        <p:nvCxnSpPr>
          <p:cNvPr id="16" name="直接连接符 15"/>
          <p:cNvCxnSpPr/>
          <p:nvPr userDrawn="1"/>
        </p:nvCxnSpPr>
        <p:spPr>
          <a:xfrm>
            <a:off x="3333547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 userDrawn="1"/>
        </p:nvCxnSpPr>
        <p:spPr>
          <a:xfrm>
            <a:off x="4598055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8914948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1" cy="60007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18"/>
          <p:cNvSpPr/>
          <p:nvPr userDrawn="1"/>
        </p:nvSpPr>
        <p:spPr>
          <a:xfrm>
            <a:off x="7605741" y="-910"/>
            <a:ext cx="1383800" cy="602741"/>
          </a:xfrm>
          <a:prstGeom prst="rect">
            <a:avLst/>
          </a:prstGeom>
          <a:solidFill>
            <a:srgbClr val="6DA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9" name="圆角矩形 8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10" name="TextBox 15"/>
            <p:cNvSpPr txBox="1">
              <a:spLocks noChangeArrowheads="1"/>
            </p:cNvSpPr>
            <p:nvPr/>
          </p:nvSpPr>
          <p:spPr bwMode="auto">
            <a:xfrm>
              <a:off x="1691214" y="1281176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extBox 16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1979928" y="141128"/>
            <a:ext cx="125174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effectLst/>
                <a:latin typeface="+mn-ea"/>
                <a:ea typeface="+mn-ea"/>
              </a:rPr>
              <a:t>选题背景及意义</a:t>
            </a:r>
          </a:p>
        </p:txBody>
      </p:sp>
      <p:sp>
        <p:nvSpPr>
          <p:cNvPr id="12" name="TextBox 17">
            <a:hlinkClick r:id="" action="ppaction://hlinkshowjump?jump=nextslide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3333547" y="141128"/>
            <a:ext cx="133223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论文综述</a:t>
            </a:r>
          </a:p>
        </p:txBody>
      </p:sp>
      <p:sp>
        <p:nvSpPr>
          <p:cNvPr id="13" name="TextBox 18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4767656" y="141128"/>
            <a:ext cx="1343645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关键技术与难点</a:t>
            </a:r>
          </a:p>
        </p:txBody>
      </p:sp>
      <p:sp>
        <p:nvSpPr>
          <p:cNvPr id="14" name="TextBox 19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6213175" y="141128"/>
            <a:ext cx="1427063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</a:rPr>
              <a:t>研究成果与应用</a:t>
            </a:r>
          </a:p>
        </p:txBody>
      </p:sp>
      <p:sp>
        <p:nvSpPr>
          <p:cNvPr id="15" name="TextBox 20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7742113" y="141128"/>
            <a:ext cx="1173162" cy="261610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>
              <a:defRPr/>
            </a:pPr>
            <a:r>
              <a:rPr lang="zh-CN" altLang="en-US" sz="1100" dirty="0">
                <a:solidFill>
                  <a:schemeClr val="bg1"/>
                </a:solidFill>
                <a:latin typeface="+mn-ea"/>
                <a:ea typeface="+mn-ea"/>
              </a:rPr>
              <a:t>论文总结</a:t>
            </a:r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94" y="3943"/>
            <a:ext cx="1448502" cy="612000"/>
          </a:xfrm>
          <a:prstGeom prst="rect">
            <a:avLst/>
          </a:prstGeom>
        </p:spPr>
      </p:pic>
      <p:cxnSp>
        <p:nvCxnSpPr>
          <p:cNvPr id="16" name="直接连接符 15"/>
          <p:cNvCxnSpPr/>
          <p:nvPr userDrawn="1"/>
        </p:nvCxnSpPr>
        <p:spPr>
          <a:xfrm>
            <a:off x="3333547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 userDrawn="1"/>
        </p:nvCxnSpPr>
        <p:spPr>
          <a:xfrm>
            <a:off x="4598055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6193922" y="0"/>
            <a:ext cx="0" cy="615943"/>
          </a:xfrm>
          <a:prstGeom prst="line">
            <a:avLst/>
          </a:prstGeom>
          <a:ln w="95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2034AA1-B428-41E0-B535-BC735A647CCF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EFB799D-BE67-4BE2-9F59-C4A12D5D24B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2034AA1-B428-41E0-B535-BC735A647CCF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EFB799D-BE67-4BE2-9F59-C4A12D5D24B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834E4-E626-44F9-A009-32BCC0529E19}" type="datetimeFigureOut">
              <a:rPr lang="zh-CN" altLang="en-US" smtClean="0"/>
              <a:t>2022/05/26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5A92A-2A80-4E55-8588-3B13148126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-73198" y="1722032"/>
            <a:ext cx="9216736" cy="864096"/>
            <a:chOff x="-36368" y="1612177"/>
            <a:chExt cx="9216736" cy="864096"/>
          </a:xfrm>
        </p:grpSpPr>
        <p:sp>
          <p:nvSpPr>
            <p:cNvPr id="29" name="矩形 28"/>
            <p:cNvSpPr/>
            <p:nvPr/>
          </p:nvSpPr>
          <p:spPr>
            <a:xfrm>
              <a:off x="1187696" y="1612177"/>
              <a:ext cx="6768608" cy="864096"/>
            </a:xfrm>
            <a:prstGeom prst="rect">
              <a:avLst/>
            </a:prstGeom>
            <a:solidFill>
              <a:srgbClr val="0969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 dirty="0">
                <a:latin typeface="华康俪金黑W8(P)" pitchFamily="34" charset="-122"/>
                <a:ea typeface="华康俪金黑W8(P)" pitchFamily="34" charset="-122"/>
              </a:endParaRPr>
            </a:p>
          </p:txBody>
        </p:sp>
        <p:sp>
          <p:nvSpPr>
            <p:cNvPr id="30" name="梯形 29"/>
            <p:cNvSpPr/>
            <p:nvPr/>
          </p:nvSpPr>
          <p:spPr>
            <a:xfrm rot="16200000">
              <a:off x="467616" y="1756193"/>
              <a:ext cx="864096" cy="576064"/>
            </a:xfrm>
            <a:prstGeom prst="trapezoid">
              <a:avLst/>
            </a:prstGeom>
            <a:solidFill>
              <a:srgbClr val="398B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梯形 30"/>
            <p:cNvSpPr/>
            <p:nvPr/>
          </p:nvSpPr>
          <p:spPr>
            <a:xfrm rot="5400000" flipH="1">
              <a:off x="7812288" y="1756193"/>
              <a:ext cx="864096" cy="576064"/>
            </a:xfrm>
            <a:prstGeom prst="trapezoid">
              <a:avLst/>
            </a:prstGeom>
            <a:solidFill>
              <a:srgbClr val="398B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-36368" y="1756225"/>
              <a:ext cx="648000" cy="576000"/>
            </a:xfrm>
            <a:prstGeom prst="rect">
              <a:avLst/>
            </a:prstGeom>
            <a:solidFill>
              <a:srgbClr val="0969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b="1" dirty="0">
                <a:latin typeface="华康俪金黑W8(P)" pitchFamily="34" charset="-122"/>
                <a:ea typeface="华康俪金黑W8(P)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532368" y="1756225"/>
              <a:ext cx="648000" cy="576000"/>
            </a:xfrm>
            <a:prstGeom prst="rect">
              <a:avLst/>
            </a:prstGeom>
            <a:solidFill>
              <a:srgbClr val="0969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b="1" dirty="0">
                <a:latin typeface="华康俪金黑W8(P)" pitchFamily="34" charset="-122"/>
                <a:ea typeface="华康俪金黑W8(P)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2888060" y="3085700"/>
            <a:ext cx="3459320" cy="1476375"/>
            <a:chOff x="3632960" y="3507854"/>
            <a:chExt cx="3459320" cy="1476375"/>
          </a:xfrm>
        </p:grpSpPr>
        <p:sp>
          <p:nvSpPr>
            <p:cNvPr id="42" name="TextBox 42"/>
            <p:cNvSpPr txBox="1"/>
            <p:nvPr/>
          </p:nvSpPr>
          <p:spPr>
            <a:xfrm>
              <a:off x="4196977" y="3507854"/>
              <a:ext cx="2895303" cy="1476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5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潘浩</a:t>
              </a:r>
              <a:endParaRPr lang="en-US" altLang="zh-CN" sz="15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5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郑久华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sz="15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宋炳炳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5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2022/5/27</a:t>
              </a:r>
            </a:p>
          </p:txBody>
        </p:sp>
        <p:sp>
          <p:nvSpPr>
            <p:cNvPr id="43" name="TextBox 90"/>
            <p:cNvSpPr txBox="1"/>
            <p:nvPr/>
          </p:nvSpPr>
          <p:spPr>
            <a:xfrm>
              <a:off x="3632960" y="3583425"/>
              <a:ext cx="115395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组长：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3632960" y="3929674"/>
              <a:ext cx="118000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组员：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3632960" y="4285503"/>
              <a:ext cx="79248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组员：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3632960" y="4631752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日期：</a:t>
              </a:r>
            </a:p>
          </p:txBody>
        </p:sp>
        <p:cxnSp>
          <p:nvCxnSpPr>
            <p:cNvPr id="47" name="直接连接符 46"/>
            <p:cNvCxnSpPr/>
            <p:nvPr/>
          </p:nvCxnSpPr>
          <p:spPr>
            <a:xfrm>
              <a:off x="4668948" y="3875668"/>
              <a:ext cx="2088232" cy="0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4668948" y="4199704"/>
              <a:ext cx="2088232" cy="0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4668948" y="4577746"/>
              <a:ext cx="2088232" cy="0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4668948" y="4901782"/>
              <a:ext cx="2088232" cy="0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文本框 51"/>
          <p:cNvSpPr txBox="1"/>
          <p:nvPr/>
        </p:nvSpPr>
        <p:spPr>
          <a:xfrm>
            <a:off x="1499739" y="1857282"/>
            <a:ext cx="614449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华康俪金黑W8(P)" pitchFamily="34" charset="-122"/>
                <a:ea typeface="华康俪金黑W8(P)" pitchFamily="34" charset="-122"/>
              </a:rPr>
              <a:t>温州天气数据分析</a:t>
            </a:r>
          </a:p>
        </p:txBody>
      </p:sp>
      <p:pic>
        <p:nvPicPr>
          <p:cNvPr id="53" name="温馨、背景音乐 - 梦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4342776" y="-506591"/>
            <a:ext cx="457260" cy="457200"/>
          </a:xfrm>
          <a:prstGeom prst="rect">
            <a:avLst/>
          </a:prstGeom>
        </p:spPr>
      </p:pic>
      <p:pic>
        <p:nvPicPr>
          <p:cNvPr id="2" name="currentIm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8360" y="230823"/>
            <a:ext cx="1333500" cy="13811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4041775" y="506730"/>
            <a:ext cx="3427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>
                <a:latin typeface="微软雅黑" panose="020B0503020204020204" pitchFamily="34" charset="-122"/>
                <a:ea typeface="微软雅黑" panose="020B0503020204020204" pitchFamily="34" charset="-122"/>
              </a:rPr>
              <a:t>温州商学院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6"/>
          <p:cNvSpPr>
            <a:spLocks noChangeArrowheads="1"/>
          </p:cNvSpPr>
          <p:nvPr/>
        </p:nvSpPr>
        <p:spPr bwMode="auto">
          <a:xfrm>
            <a:off x="0" y="0"/>
            <a:ext cx="9144000" cy="6000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2" name="文本框 38"/>
          <p:cNvSpPr txBox="1"/>
          <p:nvPr/>
        </p:nvSpPr>
        <p:spPr>
          <a:xfrm>
            <a:off x="163773" y="2347015"/>
            <a:ext cx="312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200" b="1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11"/>
          <p:cNvSpPr txBox="1"/>
          <p:nvPr/>
        </p:nvSpPr>
        <p:spPr>
          <a:xfrm>
            <a:off x="1979712" y="197652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4" name="文本框 18"/>
          <p:cNvSpPr txBox="1"/>
          <p:nvPr/>
        </p:nvSpPr>
        <p:spPr>
          <a:xfrm>
            <a:off x="3984044" y="2114494"/>
            <a:ext cx="139653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选题背景及意义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3530409" y="2047768"/>
            <a:ext cx="452678" cy="523220"/>
            <a:chOff x="3530409" y="2047768"/>
            <a:chExt cx="452678" cy="523220"/>
          </a:xfrm>
        </p:grpSpPr>
        <p:sp>
          <p:nvSpPr>
            <p:cNvPr id="6" name="文本框 16"/>
            <p:cNvSpPr txBox="1"/>
            <p:nvPr/>
          </p:nvSpPr>
          <p:spPr>
            <a:xfrm>
              <a:off x="3530409" y="2047768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414455"/>
                  </a:solidFill>
                  <a:ea typeface="微软雅黑" panose="020B0503020204020204" pitchFamily="34" charset="-122"/>
                </a:rPr>
                <a:t>1</a:t>
              </a:r>
              <a:endParaRPr lang="zh-CN" altLang="en-US" sz="2800" dirty="0">
                <a:solidFill>
                  <a:srgbClr val="414455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3736631" y="2227402"/>
              <a:ext cx="246456" cy="246456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21"/>
          <p:cNvSpPr txBox="1"/>
          <p:nvPr/>
        </p:nvSpPr>
        <p:spPr>
          <a:xfrm>
            <a:off x="6570727" y="2139271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数据挖掘分析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与可视化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086713" y="2057986"/>
            <a:ext cx="484013" cy="523220"/>
            <a:chOff x="6086713" y="2057986"/>
            <a:chExt cx="484013" cy="523220"/>
          </a:xfrm>
        </p:grpSpPr>
        <p:sp>
          <p:nvSpPr>
            <p:cNvPr id="10" name="文本框 20"/>
            <p:cNvSpPr txBox="1"/>
            <p:nvPr/>
          </p:nvSpPr>
          <p:spPr>
            <a:xfrm>
              <a:off x="6086713" y="2057986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414455"/>
                  </a:solidFill>
                  <a:ea typeface="微软雅黑" panose="020B0503020204020204" pitchFamily="34" charset="-122"/>
                </a:rPr>
                <a:t>4</a:t>
              </a:r>
              <a:endParaRPr lang="zh-CN" altLang="en-US" sz="2800" dirty="0">
                <a:solidFill>
                  <a:srgbClr val="414455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 flipH="1">
              <a:off x="6324270" y="2227402"/>
              <a:ext cx="246456" cy="246456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24"/>
          <p:cNvSpPr txBox="1"/>
          <p:nvPr/>
        </p:nvSpPr>
        <p:spPr>
          <a:xfrm>
            <a:off x="3984044" y="2693876"/>
            <a:ext cx="10210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pc="300">
                <a:ln w="12700">
                  <a:noFill/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成员介绍</a:t>
            </a:r>
            <a:endParaRPr lang="zh-CN" altLang="en-US" spc="300" dirty="0">
              <a:ln w="12700">
                <a:noFill/>
              </a:ln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530409" y="2627150"/>
            <a:ext cx="452678" cy="523220"/>
            <a:chOff x="3530409" y="2627150"/>
            <a:chExt cx="452678" cy="523220"/>
          </a:xfrm>
        </p:grpSpPr>
        <p:sp>
          <p:nvSpPr>
            <p:cNvPr id="14" name="文本框 23"/>
            <p:cNvSpPr txBox="1"/>
            <p:nvPr/>
          </p:nvSpPr>
          <p:spPr>
            <a:xfrm>
              <a:off x="3530409" y="2627150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414455"/>
                  </a:solidFill>
                  <a:ea typeface="微软雅黑" panose="020B0503020204020204" pitchFamily="34" charset="-122"/>
                </a:rPr>
                <a:t>2</a:t>
              </a:r>
              <a:endParaRPr lang="zh-CN" altLang="en-US" sz="2800" dirty="0">
                <a:solidFill>
                  <a:srgbClr val="414455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 flipH="1">
              <a:off x="3736631" y="2806784"/>
              <a:ext cx="246456" cy="246456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27"/>
          <p:cNvSpPr txBox="1"/>
          <p:nvPr/>
        </p:nvSpPr>
        <p:spPr>
          <a:xfrm>
            <a:off x="6570727" y="2718653"/>
            <a:ext cx="538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结论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6086713" y="2637368"/>
            <a:ext cx="484013" cy="523220"/>
            <a:chOff x="6086713" y="2637368"/>
            <a:chExt cx="484013" cy="523220"/>
          </a:xfrm>
        </p:grpSpPr>
        <p:sp>
          <p:nvSpPr>
            <p:cNvPr id="18" name="文本框 26"/>
            <p:cNvSpPr txBox="1"/>
            <p:nvPr/>
          </p:nvSpPr>
          <p:spPr>
            <a:xfrm>
              <a:off x="6086713" y="2637368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414455"/>
                  </a:solidFill>
                  <a:ea typeface="微软雅黑" panose="020B0503020204020204" pitchFamily="34" charset="-122"/>
                </a:rPr>
                <a:t>5</a:t>
              </a:r>
              <a:endParaRPr lang="zh-CN" altLang="en-US" sz="2800" dirty="0">
                <a:solidFill>
                  <a:srgbClr val="414455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 flipH="1">
              <a:off x="6324270" y="2806784"/>
              <a:ext cx="246456" cy="246456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文本框 30"/>
          <p:cNvSpPr txBox="1"/>
          <p:nvPr/>
        </p:nvSpPr>
        <p:spPr>
          <a:xfrm>
            <a:off x="3984044" y="3272064"/>
            <a:ext cx="15544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数据获取与预处理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3530409" y="3200893"/>
            <a:ext cx="452678" cy="523220"/>
            <a:chOff x="3530409" y="3200893"/>
            <a:chExt cx="452678" cy="523220"/>
          </a:xfrm>
        </p:grpSpPr>
        <p:sp>
          <p:nvSpPr>
            <p:cNvPr id="22" name="文本框 29"/>
            <p:cNvSpPr txBox="1"/>
            <p:nvPr/>
          </p:nvSpPr>
          <p:spPr>
            <a:xfrm>
              <a:off x="3530409" y="3200893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414455"/>
                  </a:solidFill>
                  <a:ea typeface="微软雅黑" panose="020B0503020204020204" pitchFamily="34" charset="-122"/>
                </a:rPr>
                <a:t>3</a:t>
              </a:r>
              <a:endParaRPr lang="zh-CN" altLang="en-US" sz="2800" dirty="0">
                <a:solidFill>
                  <a:srgbClr val="414455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/>
            <p:cNvCxnSpPr/>
            <p:nvPr/>
          </p:nvCxnSpPr>
          <p:spPr>
            <a:xfrm flipH="1">
              <a:off x="3736631" y="3380527"/>
              <a:ext cx="246456" cy="246456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直接连接符 27"/>
          <p:cNvCxnSpPr/>
          <p:nvPr/>
        </p:nvCxnSpPr>
        <p:spPr>
          <a:xfrm>
            <a:off x="3278460" y="213927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7"/>
          <p:cNvGrpSpPr/>
          <p:nvPr/>
        </p:nvGrpSpPr>
        <p:grpSpPr bwMode="auto">
          <a:xfrm>
            <a:off x="1370013" y="106363"/>
            <a:ext cx="1330325" cy="474662"/>
            <a:chOff x="0" y="0"/>
            <a:chExt cx="1329556" cy="474509"/>
          </a:xfrm>
        </p:grpSpPr>
        <p:sp>
          <p:nvSpPr>
            <p:cNvPr id="27" name="圆角矩形 8"/>
            <p:cNvSpPr>
              <a:spLocks noChangeArrowheads="1"/>
            </p:cNvSpPr>
            <p:nvPr/>
          </p:nvSpPr>
          <p:spPr bwMode="auto">
            <a:xfrm>
              <a:off x="0" y="0"/>
              <a:ext cx="1329556" cy="384051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1600">
                <a:solidFill>
                  <a:srgbClr val="FFFFFF"/>
                </a:solidFill>
              </a:endParaRPr>
            </a:p>
          </p:txBody>
        </p:sp>
        <p:sp>
          <p:nvSpPr>
            <p:cNvPr id="29" name="TextBox 15"/>
            <p:cNvSpPr>
              <a:spLocks noChangeArrowheads="1"/>
            </p:cNvSpPr>
            <p:nvPr/>
          </p:nvSpPr>
          <p:spPr bwMode="auto">
            <a:xfrm>
              <a:off x="291773" y="135955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zh-CN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24" name="currentIm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49530"/>
            <a:ext cx="481330" cy="4984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" name="文本框 30"/>
          <p:cNvSpPr txBox="1"/>
          <p:nvPr/>
        </p:nvSpPr>
        <p:spPr>
          <a:xfrm>
            <a:off x="746125" y="69850"/>
            <a:ext cx="17068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温州商学院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7 0.04121 L -6.25E-7 -3.33333E-6 " pathEditMode="relative" rAng="0" ptsTypes="AA">
                                      <p:cBhvr>
                                        <p:cTn id="21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6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7 0.0412 L -6.25E-7 2.96296E-6 " pathEditMode="relative" rAng="0" ptsTypes="AA">
                                      <p:cBhvr>
                                        <p:cTn id="29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7 0.0412 L -6.25E-7 -7.40741E-7 " pathEditMode="relative" rAng="0" ptsTypes="AA">
                                      <p:cBhvr>
                                        <p:cTn id="37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737 0.04121 L -6.25E-7 -3.33333E-6 " pathEditMode="relative" rAng="0" ptsTypes="AA">
                                      <p:cBhvr>
                                        <p:cTn id="45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6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3737 0.0412 L -6.25E-7 2.96296E-6 " pathEditMode="relative" rAng="0" ptsTypes="AA">
                                      <p:cBhvr>
                                        <p:cTn id="53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8" grpId="0"/>
      <p:bldP spid="12" grpId="0"/>
      <p:bldP spid="16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EF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4021455" y="3416935"/>
            <a:ext cx="627380" cy="323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en-US" altLang="zh-CN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5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Slide Number Placeholder 12"/>
          <p:cNvSpPr txBox="1"/>
          <p:nvPr/>
        </p:nvSpPr>
        <p:spPr>
          <a:xfrm>
            <a:off x="8821738" y="246063"/>
            <a:ext cx="322262" cy="2921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EE2C88-6C8F-484D-AF69-578F576B1F44}" type="slidenum">
              <a:rPr lang="en-US" smtClean="0"/>
              <a:t>3</a:t>
            </a:fld>
            <a:endParaRPr lang="en-US" dirty="0"/>
          </a:p>
        </p:txBody>
      </p:sp>
      <p:sp>
        <p:nvSpPr>
          <p:cNvPr id="45" name="矩形 6"/>
          <p:cNvSpPr>
            <a:spLocks noChangeArrowheads="1"/>
          </p:cNvSpPr>
          <p:nvPr/>
        </p:nvSpPr>
        <p:spPr bwMode="auto">
          <a:xfrm>
            <a:off x="3175" y="0"/>
            <a:ext cx="9144000" cy="6000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47" name="组合 7"/>
          <p:cNvGrpSpPr/>
          <p:nvPr/>
        </p:nvGrpSpPr>
        <p:grpSpPr bwMode="auto">
          <a:xfrm>
            <a:off x="1982788" y="153988"/>
            <a:ext cx="1330325" cy="474662"/>
            <a:chOff x="0" y="0"/>
            <a:chExt cx="1329556" cy="474509"/>
          </a:xfrm>
        </p:grpSpPr>
        <p:sp>
          <p:nvSpPr>
            <p:cNvPr id="48" name="圆角矩形 8"/>
            <p:cNvSpPr>
              <a:spLocks noChangeArrowheads="1"/>
            </p:cNvSpPr>
            <p:nvPr/>
          </p:nvSpPr>
          <p:spPr bwMode="auto">
            <a:xfrm>
              <a:off x="0" y="0"/>
              <a:ext cx="1329556" cy="384051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1600">
                <a:solidFill>
                  <a:srgbClr val="FFFFFF"/>
                </a:solidFill>
              </a:endParaRPr>
            </a:p>
          </p:txBody>
        </p:sp>
        <p:sp>
          <p:nvSpPr>
            <p:cNvPr id="49" name="TextBox 15"/>
            <p:cNvSpPr>
              <a:spLocks noChangeArrowheads="1"/>
            </p:cNvSpPr>
            <p:nvPr/>
          </p:nvSpPr>
          <p:spPr bwMode="auto">
            <a:xfrm>
              <a:off x="291773" y="135955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zh-CN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180340" y="40005"/>
            <a:ext cx="2987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</a:t>
            </a: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选题背景及意义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1233487" y="1785719"/>
            <a:ext cx="6677025" cy="163121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04800"/>
            <a:r>
              <a:rPr lang="zh-CN" sz="2000" b="0">
                <a:latin typeface="微软雅黑" panose="020B0503020204020204" pitchFamily="34" charset="-122"/>
                <a:ea typeface="微软雅黑" panose="020B0503020204020204" pitchFamily="34" charset="-122"/>
              </a:rPr>
              <a:t>研究天气变化对防灾防害、军事战争、工农业生产、经济流通、交通运输、医疗环境都起着重要作用，观察风向可以预知天气的变化。气象学是把大气当作研究的客体，从定性和定量两方面来说明大气特征的学科，集中研究大气的天气情况和变化规律和对天气的预报。</a:t>
            </a:r>
            <a:endParaRPr lang="zh-CN" altLang="en-US" sz="20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12"/>
          <p:cNvSpPr txBox="1"/>
          <p:nvPr/>
        </p:nvSpPr>
        <p:spPr>
          <a:xfrm>
            <a:off x="8821738" y="246063"/>
            <a:ext cx="322262" cy="2921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EE2C88-6C8F-484D-AF69-578F576B1F44}" type="slidenum">
              <a:rPr lang="en-US" smtClean="0"/>
              <a:t>4</a:t>
            </a:fld>
            <a:endParaRPr lang="en-US" dirty="0"/>
          </a:p>
        </p:txBody>
      </p:sp>
      <p:sp>
        <p:nvSpPr>
          <p:cNvPr id="45" name="矩形 6"/>
          <p:cNvSpPr>
            <a:spLocks noChangeArrowheads="1"/>
          </p:cNvSpPr>
          <p:nvPr/>
        </p:nvSpPr>
        <p:spPr bwMode="auto">
          <a:xfrm>
            <a:off x="3175" y="0"/>
            <a:ext cx="9144000" cy="6000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47" name="组合 7"/>
          <p:cNvGrpSpPr/>
          <p:nvPr/>
        </p:nvGrpSpPr>
        <p:grpSpPr bwMode="auto">
          <a:xfrm>
            <a:off x="1982788" y="153988"/>
            <a:ext cx="1330325" cy="474662"/>
            <a:chOff x="0" y="0"/>
            <a:chExt cx="1329556" cy="474509"/>
          </a:xfrm>
        </p:grpSpPr>
        <p:sp>
          <p:nvSpPr>
            <p:cNvPr id="48" name="圆角矩形 8"/>
            <p:cNvSpPr>
              <a:spLocks noChangeArrowheads="1"/>
            </p:cNvSpPr>
            <p:nvPr/>
          </p:nvSpPr>
          <p:spPr bwMode="auto">
            <a:xfrm>
              <a:off x="0" y="0"/>
              <a:ext cx="1329556" cy="384051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1600">
                <a:solidFill>
                  <a:srgbClr val="FFFFFF"/>
                </a:solidFill>
              </a:endParaRPr>
            </a:p>
          </p:txBody>
        </p:sp>
        <p:sp>
          <p:nvSpPr>
            <p:cNvPr id="49" name="TextBox 15"/>
            <p:cNvSpPr>
              <a:spLocks noChangeArrowheads="1"/>
            </p:cNvSpPr>
            <p:nvPr/>
          </p:nvSpPr>
          <p:spPr bwMode="auto">
            <a:xfrm>
              <a:off x="291773" y="135955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zh-CN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180340" y="40005"/>
            <a:ext cx="2987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</a:t>
            </a: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成员介绍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1423035" y="1548130"/>
            <a:ext cx="66446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潘浩：数据获取，数据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可视化，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Word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制作</a:t>
            </a:r>
          </a:p>
          <a:p>
            <a:pPr algn="ctr"/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郑久华：需求分析，数据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可视化，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Word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制作</a:t>
            </a:r>
          </a:p>
          <a:p>
            <a:pPr algn="ctr"/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宋炳炳：数据预处理，数据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可视化，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PPT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宋体" panose="02010600030101010101" pitchFamily="2" charset="-122"/>
              </a:rPr>
              <a:t>制作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12"/>
          <p:cNvSpPr txBox="1"/>
          <p:nvPr/>
        </p:nvSpPr>
        <p:spPr>
          <a:xfrm>
            <a:off x="8821738" y="246063"/>
            <a:ext cx="322262" cy="2921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EE2C88-6C8F-484D-AF69-578F576B1F44}" type="slidenum">
              <a:rPr lang="en-US" smtClean="0"/>
              <a:t>5</a:t>
            </a:fld>
            <a:endParaRPr lang="en-US" dirty="0"/>
          </a:p>
        </p:txBody>
      </p:sp>
      <p:sp>
        <p:nvSpPr>
          <p:cNvPr id="45" name="矩形 6"/>
          <p:cNvSpPr>
            <a:spLocks noChangeArrowheads="1"/>
          </p:cNvSpPr>
          <p:nvPr/>
        </p:nvSpPr>
        <p:spPr bwMode="auto">
          <a:xfrm>
            <a:off x="3175" y="0"/>
            <a:ext cx="9144000" cy="6000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47" name="组合 7"/>
          <p:cNvGrpSpPr/>
          <p:nvPr/>
        </p:nvGrpSpPr>
        <p:grpSpPr bwMode="auto">
          <a:xfrm>
            <a:off x="1982788" y="153988"/>
            <a:ext cx="1330325" cy="474662"/>
            <a:chOff x="0" y="0"/>
            <a:chExt cx="1329556" cy="474509"/>
          </a:xfrm>
        </p:grpSpPr>
        <p:sp>
          <p:nvSpPr>
            <p:cNvPr id="48" name="圆角矩形 8"/>
            <p:cNvSpPr>
              <a:spLocks noChangeArrowheads="1"/>
            </p:cNvSpPr>
            <p:nvPr/>
          </p:nvSpPr>
          <p:spPr bwMode="auto">
            <a:xfrm>
              <a:off x="0" y="0"/>
              <a:ext cx="1329556" cy="384051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1600">
                <a:solidFill>
                  <a:srgbClr val="FFFFFF"/>
                </a:solidFill>
              </a:endParaRPr>
            </a:p>
          </p:txBody>
        </p:sp>
        <p:sp>
          <p:nvSpPr>
            <p:cNvPr id="49" name="TextBox 15"/>
            <p:cNvSpPr>
              <a:spLocks noChangeArrowheads="1"/>
            </p:cNvSpPr>
            <p:nvPr/>
          </p:nvSpPr>
          <p:spPr bwMode="auto">
            <a:xfrm>
              <a:off x="291773" y="135955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zh-CN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180340" y="40005"/>
            <a:ext cx="3616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</a:t>
            </a: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数据获取与预处理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580" y="3410585"/>
            <a:ext cx="8816340" cy="1637665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4705" y="793750"/>
            <a:ext cx="4981575" cy="2362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12"/>
          <p:cNvSpPr txBox="1"/>
          <p:nvPr/>
        </p:nvSpPr>
        <p:spPr>
          <a:xfrm>
            <a:off x="8821738" y="246063"/>
            <a:ext cx="322262" cy="2921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EE2C88-6C8F-484D-AF69-578F576B1F44}" type="slidenum">
              <a:rPr lang="en-US" smtClean="0"/>
              <a:t>6</a:t>
            </a:fld>
            <a:endParaRPr lang="en-US" dirty="0"/>
          </a:p>
        </p:txBody>
      </p:sp>
      <p:sp>
        <p:nvSpPr>
          <p:cNvPr id="45" name="矩形 6"/>
          <p:cNvSpPr>
            <a:spLocks noChangeArrowheads="1"/>
          </p:cNvSpPr>
          <p:nvPr/>
        </p:nvSpPr>
        <p:spPr bwMode="auto">
          <a:xfrm>
            <a:off x="3175" y="0"/>
            <a:ext cx="9144000" cy="6000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47" name="组合 7"/>
          <p:cNvGrpSpPr/>
          <p:nvPr/>
        </p:nvGrpSpPr>
        <p:grpSpPr bwMode="auto">
          <a:xfrm>
            <a:off x="1982788" y="153988"/>
            <a:ext cx="1330325" cy="474662"/>
            <a:chOff x="0" y="0"/>
            <a:chExt cx="1329556" cy="474509"/>
          </a:xfrm>
        </p:grpSpPr>
        <p:sp>
          <p:nvSpPr>
            <p:cNvPr id="48" name="圆角矩形 8"/>
            <p:cNvSpPr>
              <a:spLocks noChangeArrowheads="1"/>
            </p:cNvSpPr>
            <p:nvPr/>
          </p:nvSpPr>
          <p:spPr bwMode="auto">
            <a:xfrm>
              <a:off x="0" y="0"/>
              <a:ext cx="1329556" cy="384051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1600">
                <a:solidFill>
                  <a:srgbClr val="FFFFFF"/>
                </a:solidFill>
              </a:endParaRPr>
            </a:p>
          </p:txBody>
        </p:sp>
        <p:sp>
          <p:nvSpPr>
            <p:cNvPr id="49" name="TextBox 15"/>
            <p:cNvSpPr>
              <a:spLocks noChangeArrowheads="1"/>
            </p:cNvSpPr>
            <p:nvPr/>
          </p:nvSpPr>
          <p:spPr bwMode="auto">
            <a:xfrm>
              <a:off x="291773" y="135955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zh-CN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180340" y="40005"/>
            <a:ext cx="3524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4.</a:t>
            </a: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数据挖掘分析与可视化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40" y="3226643"/>
            <a:ext cx="1749425" cy="1626870"/>
          </a:xfrm>
          <a:prstGeom prst="rect">
            <a:avLst/>
          </a:prstGeom>
        </p:spPr>
      </p:pic>
      <p:pic>
        <p:nvPicPr>
          <p:cNvPr id="1026" name="图片 3">
            <a:extLst>
              <a:ext uri="{FF2B5EF4-FFF2-40B4-BE49-F238E27FC236}">
                <a16:creationId xmlns:a16="http://schemas.microsoft.com/office/drawing/2014/main" id="{AD54B714-D133-4E05-B00C-17E97C3FEE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" t="2907" r="1561" b="1374"/>
          <a:stretch/>
        </p:blipFill>
        <p:spPr bwMode="auto">
          <a:xfrm>
            <a:off x="563527" y="697973"/>
            <a:ext cx="3285460" cy="2151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8DC3E2D-2414-45B8-982C-51DA02D140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3595" y="654114"/>
            <a:ext cx="2590800" cy="2114550"/>
          </a:xfrm>
          <a:prstGeom prst="rect">
            <a:avLst/>
          </a:prstGeom>
        </p:spPr>
      </p:pic>
      <p:pic>
        <p:nvPicPr>
          <p:cNvPr id="1027" name="图片 23">
            <a:extLst>
              <a:ext uri="{FF2B5EF4-FFF2-40B4-BE49-F238E27FC236}">
                <a16:creationId xmlns:a16="http://schemas.microsoft.com/office/drawing/2014/main" id="{09C997FE-DAFF-43DC-8E20-81C69F6C6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9238" y="2712720"/>
            <a:ext cx="4762500" cy="2162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12"/>
          <p:cNvSpPr txBox="1"/>
          <p:nvPr/>
        </p:nvSpPr>
        <p:spPr>
          <a:xfrm>
            <a:off x="8821738" y="246063"/>
            <a:ext cx="322262" cy="2921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EE2C88-6C8F-484D-AF69-578F576B1F44}" type="slidenum">
              <a:rPr lang="en-US" smtClean="0"/>
              <a:t>7</a:t>
            </a:fld>
            <a:endParaRPr lang="en-US" dirty="0"/>
          </a:p>
        </p:txBody>
      </p:sp>
      <p:sp>
        <p:nvSpPr>
          <p:cNvPr id="45" name="矩形 6"/>
          <p:cNvSpPr>
            <a:spLocks noChangeArrowheads="1"/>
          </p:cNvSpPr>
          <p:nvPr/>
        </p:nvSpPr>
        <p:spPr bwMode="auto">
          <a:xfrm>
            <a:off x="3175" y="0"/>
            <a:ext cx="9144000" cy="6000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47" name="组合 7"/>
          <p:cNvGrpSpPr/>
          <p:nvPr/>
        </p:nvGrpSpPr>
        <p:grpSpPr bwMode="auto">
          <a:xfrm>
            <a:off x="1982788" y="153988"/>
            <a:ext cx="1330325" cy="474662"/>
            <a:chOff x="0" y="0"/>
            <a:chExt cx="1329556" cy="474509"/>
          </a:xfrm>
        </p:grpSpPr>
        <p:sp>
          <p:nvSpPr>
            <p:cNvPr id="48" name="圆角矩形 8"/>
            <p:cNvSpPr>
              <a:spLocks noChangeArrowheads="1"/>
            </p:cNvSpPr>
            <p:nvPr/>
          </p:nvSpPr>
          <p:spPr bwMode="auto">
            <a:xfrm>
              <a:off x="0" y="0"/>
              <a:ext cx="1329556" cy="384051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1600">
                <a:solidFill>
                  <a:srgbClr val="FFFFFF"/>
                </a:solidFill>
              </a:endParaRPr>
            </a:p>
          </p:txBody>
        </p:sp>
        <p:sp>
          <p:nvSpPr>
            <p:cNvPr id="49" name="TextBox 15"/>
            <p:cNvSpPr>
              <a:spLocks noChangeArrowheads="1"/>
            </p:cNvSpPr>
            <p:nvPr/>
          </p:nvSpPr>
          <p:spPr bwMode="auto">
            <a:xfrm>
              <a:off x="291773" y="135955"/>
              <a:ext cx="18473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zh-CN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180340" y="40005"/>
            <a:ext cx="3524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5.</a:t>
            </a: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结论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979170" y="1392555"/>
            <a:ext cx="730885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通过分析历年温州市的天气情况，我们得出以下结论：</a:t>
            </a:r>
          </a:p>
          <a:p>
            <a:endParaRPr lang="zh-CN" altLang="en-US" sz="1600"/>
          </a:p>
          <a:p>
            <a:r>
              <a:rPr lang="zh-CN" altLang="en-US" sz="1600"/>
              <a:t>一、</a:t>
            </a:r>
            <a:r>
              <a:rPr lang="zh-CN" altLang="en-US" sz="1600">
                <a:sym typeface="+mn-ea"/>
              </a:rPr>
              <a:t>温州市的天气以晴天阴雨为主，极少有大雨及以上天气，几乎没有下雪天。</a:t>
            </a:r>
          </a:p>
          <a:p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二、温州市每日天气的最低温以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20℃~25℃</a:t>
            </a:r>
            <a:r>
              <a:rPr lang="zh-CN" altLang="en-US" sz="1600">
                <a:sym typeface="+mn-ea"/>
              </a:rPr>
              <a:t>，是一个天气温和的城市。</a:t>
            </a:r>
          </a:p>
          <a:p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三、无论白天还是黑夜，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2017</a:t>
            </a:r>
            <a:r>
              <a:rPr lang="zh-CN" altLang="en-US" sz="1600">
                <a:sym typeface="+mn-ea"/>
              </a:rPr>
              <a:t>年及以前，温州市风向以东北风为主，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2017</a:t>
            </a:r>
            <a:r>
              <a:rPr lang="zh-CN" altLang="en-US" sz="1600">
                <a:sym typeface="+mn-ea"/>
              </a:rPr>
              <a:t>年以后，各种风向分布均匀。</a:t>
            </a:r>
          </a:p>
          <a:p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四、温州市每日风力大小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在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级到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级之间，极少有大风天气。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DVjZjRmYzkxZWYzOWQ5ZTIzZDNjNTY5YjA1MWE3Y2IifQ==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Nexa Light"/>
        <a:ea typeface="微软雅黑"/>
        <a:cs typeface=""/>
      </a:majorFont>
      <a:minorFont>
        <a:latin typeface="Nexa Ligh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</TotalTime>
  <Words>285</Words>
  <Application>Microsoft Office PowerPoint</Application>
  <PresentationFormat>全屏显示(16:9)</PresentationFormat>
  <Paragraphs>55</Paragraphs>
  <Slides>7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Lato</vt:lpstr>
      <vt:lpstr>Nexa Light</vt:lpstr>
      <vt:lpstr>华康俪金黑W8(P)</vt:lpstr>
      <vt:lpstr>宋体</vt:lpstr>
      <vt:lpstr>微软雅黑</vt:lpstr>
      <vt:lpstr>Arial</vt:lpstr>
      <vt:lpstr>Calibri</vt:lpstr>
      <vt:lpstr>Calibri Light</vt:lpstr>
      <vt:lpstr>Office 主题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iTianKong.com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锐旗设计;https://9ppt.taobao.com</dc:creator>
  <cp:keywords>锐旗设计；https://9ppt.taobao.com</cp:keywords>
  <cp:lastModifiedBy>Administrator</cp:lastModifiedBy>
  <cp:revision>49</cp:revision>
  <dcterms:created xsi:type="dcterms:W3CDTF">2015-03-25T12:40:00Z</dcterms:created>
  <dcterms:modified xsi:type="dcterms:W3CDTF">2022-05-26T12:10:09Z</dcterms:modified>
  <cp:category>锐旗设计；https://9ppt.taobao.com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2118C0DD51634066928C86F7A55BA02D</vt:lpwstr>
  </property>
  <property fmtid="{D5CDD505-2E9C-101B-9397-08002B2CF9AE}" pid="3" name="KSOProductBuildVer">
    <vt:lpwstr>2052-11.1.0.11744</vt:lpwstr>
  </property>
</Properties>
</file>

<file path=docProps/thumbnail.jpeg>
</file>